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8" r:id="rId11"/>
    <p:sldId id="26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DC0D45-1DA2-4F59-98A3-905BCDA5F1E5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7EF2BF-65FF-4008-A058-5D712DA875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778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BC7B47-F8B0-4C9D-9D2D-4AF94BD35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D3F689-7602-4ABA-B565-02140AD07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083DA3F-58B7-4A7D-A2ED-BC2C3EE8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0D466F8-BACC-48F3-8D3B-9DFD9693B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3611D1-8279-4B06-86B4-3D36391D1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8035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0107ED-E135-47F7-83C8-AE49E4AB4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ADFE7E-DB3F-4F40-ADE4-D2F3BA5221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CCACFFA-453E-4029-90D7-3458D71AD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46E208-DA9A-4D75-8C76-1263AB81B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AC3E44-66ED-4105-9EDE-E71CEB7E6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3806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636BB2E-9135-44AB-845A-C8F0C247A1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05D8117-0BE9-4E84-910A-FC8BD45BEE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0F96D2-7988-47A8-8878-B0B3C8C44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9502B4-0F99-41FC-B123-DFF1B6EFF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1C0ADA-F567-424C-9A50-AB0E88F80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7158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64BE38-C063-41DB-A34E-32D9BFF86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4269C0-2EDA-4854-8289-6C2D60E2C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496A53-E058-415A-8668-EFE189327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3576E0-5064-45E7-A338-1BCE48252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A0770D-6B0E-4786-947E-20E6E9BF8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081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A268E7-A811-4DEB-9357-76D113543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697B006-379A-4FBC-B340-55131FE52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747156-B095-4B4A-BA4D-2609A1164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E80A2E-6C42-4F86-BE80-AB46D3FF4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91EB41-75AD-4E29-8AB6-E601A5234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5801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F5F8CD-85D2-4448-BC91-7B623D792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589532-6F00-4CE6-B297-AD7F35D74C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F68517F-6041-4BF4-AFBA-0AC002B893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FB74E76-7383-4606-A8FB-7FDC1D856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73A6017-A40A-4E96-814A-1B3BD0768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923FED-AC10-46FB-A04A-7B8509D42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4269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CB9DD1-8416-4A08-A15C-C924BF51E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3B448FE-C1B0-4388-8805-8625E0B90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FC913EB-521C-455E-93CD-AC71ACEDA6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6A8F50B-CAF4-426D-B2C1-C4D7F20E16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ECA31CF-124A-4AE7-98E7-31D9FB44A0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90F4D77-4CF7-4A65-8EB6-0FB8D9035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FF5221A-AB4B-4ABF-9009-B7C8A5676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E19DAF1-4FD9-4643-84AA-39E5BC21B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9730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54CE6F-96D4-4531-A353-CEC943870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974435A-736E-44AB-9DB9-6CFE6D5CC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7F62E5F-1FD9-4C25-A658-06619E8F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527F44-14D7-4D97-A612-4FCE04DCC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2854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5B77866-ECD7-43D6-B685-D46C3F6C2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4C740C9-23AD-40D8-887E-5674FCFF5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CEE3D74-2097-444C-8936-36015FAD8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993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03FF6E-6339-4A11-AFF9-DFDE07D27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D06380-D374-41E7-8D63-445C618C2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5329DC1-17AF-444F-8BE6-50C30A7D0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6AF1678-F4C5-408E-BD2A-660DE5930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46F10D-BEC5-4ECF-810E-3F7B854B4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C7E62B0-7047-4803-820B-96D213259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010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0BC909-89F3-450B-8DAF-36F3D548D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AAF0E9-7906-42A9-87C1-8F41A1D725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5936BFC-9AB7-40CF-B546-63EF21971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06056C7-2CB8-4E38-8F9A-07395150C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ADD3AFA-E146-4E57-A68E-EF6EBFB8A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F27E41-C2C0-41ED-B1B5-92F2978F4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6611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076630-49A0-4C64-8996-15E992F58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38CCF54-7C69-4875-B255-268636A72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7171FE-238B-41D3-A276-C6C6A0A3C1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9DA22-A20D-416D-929A-024B487AD11B}" type="datetimeFigureOut">
              <a:rPr lang="ru-RU" smtClean="0"/>
              <a:t>16.11.2023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FB801-052B-4A3B-B332-59B8C4F824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AD7DAC-AED8-43DE-BD84-1F3677FC1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8F163-4641-4A5F-93B7-6D56E28055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020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serzh\OneDrive\&#1056;&#1072;&#1073;&#1086;&#1095;&#1080;&#1081;%20&#1089;&#1090;&#1086;&#1083;\&#1050;&#1091;&#1088;&#1089;&#1072;&#1095;\Gorbachev_Vinyl\Gorbachev_Vinyl\bin\Release\Gorbachev_Vinyl.exe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909CC6-D6B2-4B51-826A-6BCFFC977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ДЕПАРТАМЕНТ ОБРАЗОВАНИЯ И НАУКИ ГОРОДА МОСКВЫ</a:t>
            </a:r>
            <a:b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ГОСУДАРСТВЕННОЕ БЮДЖЕТНОЕ ПРОФЕССИОНАЛЬНОЕ </a:t>
            </a:r>
            <a:b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ОБРАЗОВАТЕЛЬНОЕ УЧРЕЖДЕНИЕ ГОРОДА МОСКВЫ</a:t>
            </a:r>
            <a:b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«Технологический колледж №34»</a:t>
            </a:r>
            <a:b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BC1F2B-5AEE-4E0D-A773-D4AF7EDE6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97801"/>
          </a:xfrm>
        </p:spPr>
        <p:txBody>
          <a:bodyPr/>
          <a:lstStyle/>
          <a:p>
            <a:pPr marL="0" indent="0" algn="ctr">
              <a:buNone/>
            </a:pPr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Курсовой проект</a:t>
            </a:r>
          </a:p>
          <a:p>
            <a:pPr algn="ctr"/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CA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 дисциплине: МДК.05.01 Проектирование и дизайн информационных систем </a:t>
            </a:r>
          </a:p>
          <a:p>
            <a:pPr marL="0" indent="0" algn="ctr">
              <a:buNone/>
            </a:pPr>
            <a:r>
              <a:rPr lang="en-CA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тему: Музыкальный магазин</a:t>
            </a:r>
          </a:p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712A69-A5D9-4FA4-96A3-EE4306727DE7}"/>
              </a:ext>
            </a:extLst>
          </p:cNvPr>
          <p:cNvSpPr txBox="1"/>
          <p:nvPr/>
        </p:nvSpPr>
        <p:spPr>
          <a:xfrm>
            <a:off x="7589807" y="4611686"/>
            <a:ext cx="51341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Работу выполнил студент группы Д04-3ИСП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Горбачев Сергей Алексеевич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Специальность: 09.02.07 Информационные системы и программирование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Авдеев Никита Сергеевич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B8041F-2995-446E-84B0-66CFCAB76191}"/>
              </a:ext>
            </a:extLst>
          </p:cNvPr>
          <p:cNvSpPr txBox="1"/>
          <p:nvPr/>
        </p:nvSpPr>
        <p:spPr>
          <a:xfrm>
            <a:off x="5603257" y="6418008"/>
            <a:ext cx="17712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Москва 2023</a:t>
            </a:r>
          </a:p>
        </p:txBody>
      </p:sp>
    </p:spTree>
    <p:extLst>
      <p:ext uri="{BB962C8B-B14F-4D97-AF65-F5344CB8AC3E}">
        <p14:creationId xmlns:p14="http://schemas.microsoft.com/office/powerpoint/2010/main" val="883697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59D21F-1D91-484A-8F5F-7637C08E5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905" y="1765300"/>
            <a:ext cx="4162190" cy="33274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4C03F07-F878-4D24-AAC6-1DF57BAF1C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1089">
            <a:off x="13591250" y="4349490"/>
            <a:ext cx="4084900" cy="22479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4B4C20-91D0-4987-90D7-50021F373C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44065">
            <a:off x="12373814" y="2597550"/>
            <a:ext cx="6976970" cy="27545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D48EEB9-ED7D-475F-BA1D-15646B79E2A0}"/>
              </a:ext>
            </a:extLst>
          </p:cNvPr>
          <p:cNvSpPr txBox="1"/>
          <p:nvPr/>
        </p:nvSpPr>
        <p:spPr>
          <a:xfrm>
            <a:off x="4497056" y="222977"/>
            <a:ext cx="31978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– </a:t>
            </a:r>
            <a:r>
              <a:rPr lang="en-CA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</a:t>
            </a: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175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59CF005-1326-4860-8615-A32D51D428F8}"/>
              </a:ext>
            </a:extLst>
          </p:cNvPr>
          <p:cNvSpPr txBox="1"/>
          <p:nvPr/>
        </p:nvSpPr>
        <p:spPr>
          <a:xfrm>
            <a:off x="4830431" y="352425"/>
            <a:ext cx="25311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</a:t>
            </a:r>
          </a:p>
        </p:txBody>
      </p:sp>
      <p:pic>
        <p:nvPicPr>
          <p:cNvPr id="8" name="Рисунок 7">
            <a:hlinkClick r:id="rId3" action="ppaction://hlinkfile"/>
            <a:extLst>
              <a:ext uri="{FF2B5EF4-FFF2-40B4-BE49-F238E27FC236}">
                <a16:creationId xmlns:a16="http://schemas.microsoft.com/office/drawing/2014/main" id="{53B4A826-C72B-4677-9617-954CEE902E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426" y="2502426"/>
            <a:ext cx="1853147" cy="185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58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850065C-5D2C-47A4-B7E4-DA3D1FFE2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E95B6310-B727-4EBF-A025-60C9F6D7379C}"/>
              </a:ext>
            </a:extLst>
          </p:cNvPr>
          <p:cNvSpPr/>
          <p:nvPr/>
        </p:nvSpPr>
        <p:spPr>
          <a:xfrm>
            <a:off x="2" y="2"/>
            <a:ext cx="12191999" cy="6857999"/>
          </a:xfrm>
          <a:custGeom>
            <a:avLst/>
            <a:gdLst>
              <a:gd name="connsiteX0" fmla="*/ 0 w 12191999"/>
              <a:gd name="connsiteY0" fmla="*/ 0 h 6857999"/>
              <a:gd name="connsiteX1" fmla="*/ 101600 w 12191999"/>
              <a:gd name="connsiteY1" fmla="*/ 0 h 6857999"/>
              <a:gd name="connsiteX2" fmla="*/ 101600 w 12191999"/>
              <a:gd name="connsiteY2" fmla="*/ 4408107 h 6857999"/>
              <a:gd name="connsiteX3" fmla="*/ 243419 w 12191999"/>
              <a:gd name="connsiteY3" fmla="*/ 4549926 h 6857999"/>
              <a:gd name="connsiteX4" fmla="*/ 810680 w 12191999"/>
              <a:gd name="connsiteY4" fmla="*/ 4549926 h 6857999"/>
              <a:gd name="connsiteX5" fmla="*/ 952499 w 12191999"/>
              <a:gd name="connsiteY5" fmla="*/ 4408107 h 6857999"/>
              <a:gd name="connsiteX6" fmla="*/ 952499 w 12191999"/>
              <a:gd name="connsiteY6" fmla="*/ 0 h 6857999"/>
              <a:gd name="connsiteX7" fmla="*/ 1221740 w 12191999"/>
              <a:gd name="connsiteY7" fmla="*/ 0 h 6857999"/>
              <a:gd name="connsiteX8" fmla="*/ 1221740 w 12191999"/>
              <a:gd name="connsiteY8" fmla="*/ 4408107 h 6857999"/>
              <a:gd name="connsiteX9" fmla="*/ 1363559 w 12191999"/>
              <a:gd name="connsiteY9" fmla="*/ 4549926 h 6857999"/>
              <a:gd name="connsiteX10" fmla="*/ 1930820 w 12191999"/>
              <a:gd name="connsiteY10" fmla="*/ 4549926 h 6857999"/>
              <a:gd name="connsiteX11" fmla="*/ 2072639 w 12191999"/>
              <a:gd name="connsiteY11" fmla="*/ 4408107 h 6857999"/>
              <a:gd name="connsiteX12" fmla="*/ 2072639 w 12191999"/>
              <a:gd name="connsiteY12" fmla="*/ 0 h 6857999"/>
              <a:gd name="connsiteX13" fmla="*/ 2341880 w 12191999"/>
              <a:gd name="connsiteY13" fmla="*/ 0 h 6857999"/>
              <a:gd name="connsiteX14" fmla="*/ 2341880 w 12191999"/>
              <a:gd name="connsiteY14" fmla="*/ 4408107 h 6857999"/>
              <a:gd name="connsiteX15" fmla="*/ 2483699 w 12191999"/>
              <a:gd name="connsiteY15" fmla="*/ 4549926 h 6857999"/>
              <a:gd name="connsiteX16" fmla="*/ 3050960 w 12191999"/>
              <a:gd name="connsiteY16" fmla="*/ 4549926 h 6857999"/>
              <a:gd name="connsiteX17" fmla="*/ 3192779 w 12191999"/>
              <a:gd name="connsiteY17" fmla="*/ 4408107 h 6857999"/>
              <a:gd name="connsiteX18" fmla="*/ 3192779 w 12191999"/>
              <a:gd name="connsiteY18" fmla="*/ 0 h 6857999"/>
              <a:gd name="connsiteX19" fmla="*/ 3522979 w 12191999"/>
              <a:gd name="connsiteY19" fmla="*/ 0 h 6857999"/>
              <a:gd name="connsiteX20" fmla="*/ 3522979 w 12191999"/>
              <a:gd name="connsiteY20" fmla="*/ 4408107 h 6857999"/>
              <a:gd name="connsiteX21" fmla="*/ 3664799 w 12191999"/>
              <a:gd name="connsiteY21" fmla="*/ 4549926 h 6857999"/>
              <a:gd name="connsiteX22" fmla="*/ 4232059 w 12191999"/>
              <a:gd name="connsiteY22" fmla="*/ 4549926 h 6857999"/>
              <a:gd name="connsiteX23" fmla="*/ 4373879 w 12191999"/>
              <a:gd name="connsiteY23" fmla="*/ 4408107 h 6857999"/>
              <a:gd name="connsiteX24" fmla="*/ 4373879 w 12191999"/>
              <a:gd name="connsiteY24" fmla="*/ 0 h 6857999"/>
              <a:gd name="connsiteX25" fmla="*/ 4765040 w 12191999"/>
              <a:gd name="connsiteY25" fmla="*/ 0 h 6857999"/>
              <a:gd name="connsiteX26" fmla="*/ 4765040 w 12191999"/>
              <a:gd name="connsiteY26" fmla="*/ 4408107 h 6857999"/>
              <a:gd name="connsiteX27" fmla="*/ 4906858 w 12191999"/>
              <a:gd name="connsiteY27" fmla="*/ 4549926 h 6857999"/>
              <a:gd name="connsiteX28" fmla="*/ 5474119 w 12191999"/>
              <a:gd name="connsiteY28" fmla="*/ 4549926 h 6857999"/>
              <a:gd name="connsiteX29" fmla="*/ 5615938 w 12191999"/>
              <a:gd name="connsiteY29" fmla="*/ 4408107 h 6857999"/>
              <a:gd name="connsiteX30" fmla="*/ 5615938 w 12191999"/>
              <a:gd name="connsiteY30" fmla="*/ 0 h 6857999"/>
              <a:gd name="connsiteX31" fmla="*/ 6054089 w 12191999"/>
              <a:gd name="connsiteY31" fmla="*/ 0 h 6857999"/>
              <a:gd name="connsiteX32" fmla="*/ 6054089 w 12191999"/>
              <a:gd name="connsiteY32" fmla="*/ 4408107 h 6857999"/>
              <a:gd name="connsiteX33" fmla="*/ 6195908 w 12191999"/>
              <a:gd name="connsiteY33" fmla="*/ 4549926 h 6857999"/>
              <a:gd name="connsiteX34" fmla="*/ 6763169 w 12191999"/>
              <a:gd name="connsiteY34" fmla="*/ 4549926 h 6857999"/>
              <a:gd name="connsiteX35" fmla="*/ 6904988 w 12191999"/>
              <a:gd name="connsiteY35" fmla="*/ 4408107 h 6857999"/>
              <a:gd name="connsiteX36" fmla="*/ 6904988 w 12191999"/>
              <a:gd name="connsiteY36" fmla="*/ 0 h 6857999"/>
              <a:gd name="connsiteX37" fmla="*/ 12191999 w 12191999"/>
              <a:gd name="connsiteY37" fmla="*/ 0 h 6857999"/>
              <a:gd name="connsiteX38" fmla="*/ 12191999 w 12191999"/>
              <a:gd name="connsiteY38" fmla="*/ 6857999 h 6857999"/>
              <a:gd name="connsiteX39" fmla="*/ 0 w 12191999"/>
              <a:gd name="connsiteY3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191999" h="6857999">
                <a:moveTo>
                  <a:pt x="0" y="0"/>
                </a:moveTo>
                <a:lnTo>
                  <a:pt x="101600" y="0"/>
                </a:lnTo>
                <a:lnTo>
                  <a:pt x="101600" y="4408107"/>
                </a:lnTo>
                <a:cubicBezTo>
                  <a:pt x="101600" y="4486431"/>
                  <a:pt x="165095" y="4549926"/>
                  <a:pt x="243419" y="4549926"/>
                </a:cubicBezTo>
                <a:lnTo>
                  <a:pt x="810680" y="4549926"/>
                </a:lnTo>
                <a:cubicBezTo>
                  <a:pt x="889004" y="4549926"/>
                  <a:pt x="952499" y="4486431"/>
                  <a:pt x="952499" y="4408107"/>
                </a:cubicBezTo>
                <a:lnTo>
                  <a:pt x="952499" y="0"/>
                </a:lnTo>
                <a:lnTo>
                  <a:pt x="1221740" y="0"/>
                </a:lnTo>
                <a:lnTo>
                  <a:pt x="1221740" y="4408107"/>
                </a:lnTo>
                <a:cubicBezTo>
                  <a:pt x="1221740" y="4486431"/>
                  <a:pt x="1285235" y="4549926"/>
                  <a:pt x="1363559" y="4549926"/>
                </a:cubicBezTo>
                <a:lnTo>
                  <a:pt x="1930820" y="4549926"/>
                </a:lnTo>
                <a:cubicBezTo>
                  <a:pt x="2009144" y="4549926"/>
                  <a:pt x="2072639" y="4486431"/>
                  <a:pt x="2072639" y="4408107"/>
                </a:cubicBezTo>
                <a:lnTo>
                  <a:pt x="2072639" y="0"/>
                </a:lnTo>
                <a:lnTo>
                  <a:pt x="2341880" y="0"/>
                </a:lnTo>
                <a:lnTo>
                  <a:pt x="2341880" y="4408107"/>
                </a:lnTo>
                <a:cubicBezTo>
                  <a:pt x="2341880" y="4486431"/>
                  <a:pt x="2405375" y="4549926"/>
                  <a:pt x="2483699" y="4549926"/>
                </a:cubicBezTo>
                <a:lnTo>
                  <a:pt x="3050960" y="4549926"/>
                </a:lnTo>
                <a:cubicBezTo>
                  <a:pt x="3129284" y="4549926"/>
                  <a:pt x="3192779" y="4486431"/>
                  <a:pt x="3192779" y="4408107"/>
                </a:cubicBezTo>
                <a:lnTo>
                  <a:pt x="3192779" y="0"/>
                </a:lnTo>
                <a:lnTo>
                  <a:pt x="3522979" y="0"/>
                </a:lnTo>
                <a:lnTo>
                  <a:pt x="3522979" y="4408107"/>
                </a:lnTo>
                <a:cubicBezTo>
                  <a:pt x="3522979" y="4486431"/>
                  <a:pt x="3586475" y="4549926"/>
                  <a:pt x="3664799" y="4549926"/>
                </a:cubicBezTo>
                <a:lnTo>
                  <a:pt x="4232059" y="4549926"/>
                </a:lnTo>
                <a:cubicBezTo>
                  <a:pt x="4310383" y="4549926"/>
                  <a:pt x="4373879" y="4486431"/>
                  <a:pt x="4373879" y="4408107"/>
                </a:cubicBezTo>
                <a:lnTo>
                  <a:pt x="4373879" y="0"/>
                </a:lnTo>
                <a:lnTo>
                  <a:pt x="4765040" y="0"/>
                </a:lnTo>
                <a:lnTo>
                  <a:pt x="4765040" y="4408107"/>
                </a:lnTo>
                <a:cubicBezTo>
                  <a:pt x="4765040" y="4486431"/>
                  <a:pt x="4828534" y="4549926"/>
                  <a:pt x="4906858" y="4549926"/>
                </a:cubicBezTo>
                <a:lnTo>
                  <a:pt x="5474119" y="4549926"/>
                </a:lnTo>
                <a:cubicBezTo>
                  <a:pt x="5552443" y="4549926"/>
                  <a:pt x="5615938" y="4486431"/>
                  <a:pt x="5615938" y="4408107"/>
                </a:cubicBezTo>
                <a:lnTo>
                  <a:pt x="5615938" y="0"/>
                </a:lnTo>
                <a:lnTo>
                  <a:pt x="6054089" y="0"/>
                </a:lnTo>
                <a:lnTo>
                  <a:pt x="6054089" y="4408107"/>
                </a:lnTo>
                <a:cubicBezTo>
                  <a:pt x="6054089" y="4486431"/>
                  <a:pt x="6117584" y="4549926"/>
                  <a:pt x="6195908" y="4549926"/>
                </a:cubicBezTo>
                <a:lnTo>
                  <a:pt x="6763169" y="4549926"/>
                </a:lnTo>
                <a:cubicBezTo>
                  <a:pt x="6841493" y="4549926"/>
                  <a:pt x="6904988" y="4486431"/>
                  <a:pt x="6904988" y="4408107"/>
                </a:cubicBezTo>
                <a:lnTo>
                  <a:pt x="6904988" y="0"/>
                </a:lnTo>
                <a:lnTo>
                  <a:pt x="12191999" y="0"/>
                </a:lnTo>
                <a:lnTo>
                  <a:pt x="1219199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CA8735-9900-4767-B490-A061C6423D76}"/>
              </a:ext>
            </a:extLst>
          </p:cNvPr>
          <p:cNvSpPr txBox="1"/>
          <p:nvPr/>
        </p:nvSpPr>
        <p:spPr>
          <a:xfrm>
            <a:off x="8331200" y="245534"/>
            <a:ext cx="2734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7482E4-F5E8-41CF-8ECC-A10173F415FA}"/>
              </a:ext>
            </a:extLst>
          </p:cNvPr>
          <p:cNvSpPr txBox="1"/>
          <p:nvPr/>
        </p:nvSpPr>
        <p:spPr>
          <a:xfrm>
            <a:off x="7281333" y="931333"/>
            <a:ext cx="4487334" cy="4792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ACB25-0B36-4502-8881-5EA48F8338DF}"/>
              </a:ext>
            </a:extLst>
          </p:cNvPr>
          <p:cNvSpPr txBox="1"/>
          <p:nvPr/>
        </p:nvSpPr>
        <p:spPr>
          <a:xfrm>
            <a:off x="7171267" y="838200"/>
            <a:ext cx="4597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ктуальность темы музыкального магазина заключается в необходимости исследования методов управления и маркетинговых стратегий в контексте современного рынка музыкальных товаров. С учетом быстрого развития онлайн-платформ и изменения потребительских предпочтений, анализ работы музыкального магазина становится ключевым для выявления успешных подходов к продажам, удовлетворению потребностей клиентов и устойчивому конкурентному преимуществу.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3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autoRev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0 L -0.25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965E59-1C60-41D5-B3DB-C7F37795A548}"/>
              </a:ext>
            </a:extLst>
          </p:cNvPr>
          <p:cNvSpPr txBox="1"/>
          <p:nvPr/>
        </p:nvSpPr>
        <p:spPr>
          <a:xfrm>
            <a:off x="4707467" y="312596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A1E95E-8232-492C-B850-4A3C769F2302}"/>
              </a:ext>
            </a:extLst>
          </p:cNvPr>
          <p:cNvSpPr txBox="1"/>
          <p:nvPr/>
        </p:nvSpPr>
        <p:spPr>
          <a:xfrm>
            <a:off x="4707467" y="312596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A558FC-9D56-472C-B280-81ACF3C5596E}"/>
              </a:ext>
            </a:extLst>
          </p:cNvPr>
          <p:cNvSpPr txBox="1"/>
          <p:nvPr/>
        </p:nvSpPr>
        <p:spPr>
          <a:xfrm>
            <a:off x="4707467" y="312596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286876-37BF-42F9-9DBA-7B32F08D114C}"/>
              </a:ext>
            </a:extLst>
          </p:cNvPr>
          <p:cNvSpPr txBox="1"/>
          <p:nvPr/>
        </p:nvSpPr>
        <p:spPr>
          <a:xfrm>
            <a:off x="4707467" y="312596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5E50B8-2BD0-461A-A08E-3FA61A1E1EFA}"/>
              </a:ext>
            </a:extLst>
          </p:cNvPr>
          <p:cNvSpPr txBox="1"/>
          <p:nvPr/>
        </p:nvSpPr>
        <p:spPr>
          <a:xfrm>
            <a:off x="4707467" y="312596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BC4FB-EC3B-425B-99A5-A6EA83A4B7F8}"/>
              </a:ext>
            </a:extLst>
          </p:cNvPr>
          <p:cNvSpPr txBox="1"/>
          <p:nvPr/>
        </p:nvSpPr>
        <p:spPr>
          <a:xfrm>
            <a:off x="4707467" y="312596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9B76A2-012F-452A-AE6C-D2BF5A677BC7}"/>
              </a:ext>
            </a:extLst>
          </p:cNvPr>
          <p:cNvSpPr txBox="1"/>
          <p:nvPr/>
        </p:nvSpPr>
        <p:spPr>
          <a:xfrm>
            <a:off x="4707467" y="312596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405C72-0BD7-4A68-ADFA-65E7D7008F59}"/>
              </a:ext>
            </a:extLst>
          </p:cNvPr>
          <p:cNvSpPr txBox="1"/>
          <p:nvPr/>
        </p:nvSpPr>
        <p:spPr>
          <a:xfrm>
            <a:off x="4707467" y="312596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A434A-46E2-4497-9B62-EEFD358B9038}"/>
              </a:ext>
            </a:extLst>
          </p:cNvPr>
          <p:cNvSpPr txBox="1"/>
          <p:nvPr/>
        </p:nvSpPr>
        <p:spPr>
          <a:xfrm>
            <a:off x="4707467" y="312596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E71A46-FBF0-4EE4-8D9F-EB09C28CEB5B}"/>
              </a:ext>
            </a:extLst>
          </p:cNvPr>
          <p:cNvSpPr txBox="1"/>
          <p:nvPr/>
        </p:nvSpPr>
        <p:spPr>
          <a:xfrm>
            <a:off x="4707467" y="312596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1119DE-CB25-4487-9261-C36893E0247F}"/>
              </a:ext>
            </a:extLst>
          </p:cNvPr>
          <p:cNvSpPr txBox="1"/>
          <p:nvPr/>
        </p:nvSpPr>
        <p:spPr>
          <a:xfrm>
            <a:off x="4707467" y="312596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Трехмерная модель 16" descr="Гитарный усилитель">
                <a:extLst>
                  <a:ext uri="{FF2B5EF4-FFF2-40B4-BE49-F238E27FC236}">
                    <a16:creationId xmlns:a16="http://schemas.microsoft.com/office/drawing/2014/main" id="{01315E03-24CB-4949-9526-D7C36448D06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95187295"/>
                  </p:ext>
                </p:extLst>
              </p:nvPr>
            </p:nvGraphicFramePr>
            <p:xfrm>
              <a:off x="4332655" y="6716840"/>
              <a:ext cx="2894683" cy="356122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894683" cy="3561221"/>
                    </a:xfrm>
                    <a:prstGeom prst="rect">
                      <a:avLst/>
                    </a:prstGeom>
                  </am3d:spPr>
                  <am3d:camera>
                    <am3d:pos x="0" y="0" z="660606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04659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0687268" ay="-1499351" az="1075237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4753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Трехмерная модель 16" descr="Гитарный усилитель">
                <a:extLst>
                  <a:ext uri="{FF2B5EF4-FFF2-40B4-BE49-F238E27FC236}">
                    <a16:creationId xmlns:a16="http://schemas.microsoft.com/office/drawing/2014/main" id="{01315E03-24CB-4949-9526-D7C36448D06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32655" y="6716840"/>
                <a:ext cx="2894683" cy="35612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18561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965E59-1C60-41D5-B3DB-C7F37795A548}"/>
              </a:ext>
            </a:extLst>
          </p:cNvPr>
          <p:cNvSpPr txBox="1"/>
          <p:nvPr/>
        </p:nvSpPr>
        <p:spPr>
          <a:xfrm>
            <a:off x="4707467" y="609600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A1E95E-8232-492C-B850-4A3C769F2302}"/>
              </a:ext>
            </a:extLst>
          </p:cNvPr>
          <p:cNvSpPr txBox="1"/>
          <p:nvPr/>
        </p:nvSpPr>
        <p:spPr>
          <a:xfrm>
            <a:off x="4707467" y="1132820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A558FC-9D56-472C-B280-81ACF3C5596E}"/>
              </a:ext>
            </a:extLst>
          </p:cNvPr>
          <p:cNvSpPr txBox="1"/>
          <p:nvPr/>
        </p:nvSpPr>
        <p:spPr>
          <a:xfrm>
            <a:off x="4707467" y="91420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286876-37BF-42F9-9DBA-7B32F08D114C}"/>
              </a:ext>
            </a:extLst>
          </p:cNvPr>
          <p:cNvSpPr txBox="1"/>
          <p:nvPr/>
        </p:nvSpPr>
        <p:spPr>
          <a:xfrm>
            <a:off x="4707467" y="1725487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5E50B8-2BD0-461A-A08E-3FA61A1E1EFA}"/>
              </a:ext>
            </a:extLst>
          </p:cNvPr>
          <p:cNvSpPr txBox="1"/>
          <p:nvPr/>
        </p:nvSpPr>
        <p:spPr>
          <a:xfrm>
            <a:off x="4707467" y="2318154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BC4FB-EC3B-425B-99A5-A6EA83A4B7F8}"/>
              </a:ext>
            </a:extLst>
          </p:cNvPr>
          <p:cNvSpPr txBox="1"/>
          <p:nvPr/>
        </p:nvSpPr>
        <p:spPr>
          <a:xfrm>
            <a:off x="4707467" y="2910821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9B76A2-012F-452A-AE6C-D2BF5A677BC7}"/>
              </a:ext>
            </a:extLst>
          </p:cNvPr>
          <p:cNvSpPr txBox="1"/>
          <p:nvPr/>
        </p:nvSpPr>
        <p:spPr>
          <a:xfrm>
            <a:off x="4707467" y="3503488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405C72-0BD7-4A68-ADFA-65E7D7008F59}"/>
              </a:ext>
            </a:extLst>
          </p:cNvPr>
          <p:cNvSpPr txBox="1"/>
          <p:nvPr/>
        </p:nvSpPr>
        <p:spPr>
          <a:xfrm>
            <a:off x="4707467" y="4135063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A434A-46E2-4497-9B62-EEFD358B9038}"/>
              </a:ext>
            </a:extLst>
          </p:cNvPr>
          <p:cNvSpPr txBox="1"/>
          <p:nvPr/>
        </p:nvSpPr>
        <p:spPr>
          <a:xfrm>
            <a:off x="4707467" y="4766638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E71A46-FBF0-4EE4-8D9F-EB09C28CEB5B}"/>
              </a:ext>
            </a:extLst>
          </p:cNvPr>
          <p:cNvSpPr txBox="1"/>
          <p:nvPr/>
        </p:nvSpPr>
        <p:spPr>
          <a:xfrm>
            <a:off x="4707467" y="5463570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1119DE-CB25-4487-9261-C36893E0247F}"/>
              </a:ext>
            </a:extLst>
          </p:cNvPr>
          <p:cNvSpPr txBox="1"/>
          <p:nvPr/>
        </p:nvSpPr>
        <p:spPr>
          <a:xfrm>
            <a:off x="4707467" y="6160502"/>
            <a:ext cx="277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n w="6350">
                  <a:solidFill>
                    <a:schemeClr val="bg1"/>
                  </a:solidFill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Трехмерная модель 1" descr="Гитарный усилитель">
                <a:extLst>
                  <a:ext uri="{FF2B5EF4-FFF2-40B4-BE49-F238E27FC236}">
                    <a16:creationId xmlns:a16="http://schemas.microsoft.com/office/drawing/2014/main" id="{C56A77D5-B31E-4A19-9E81-C232CBC7A91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6132400"/>
                  </p:ext>
                </p:extLst>
              </p:nvPr>
            </p:nvGraphicFramePr>
            <p:xfrm>
              <a:off x="4151657" y="4396673"/>
              <a:ext cx="3533085" cy="397115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533085" cy="3971150"/>
                    </a:xfrm>
                    <a:prstGeom prst="rect">
                      <a:avLst/>
                    </a:prstGeom>
                  </am3d:spPr>
                  <am3d:camera>
                    <am3d:pos x="0" y="0" z="660606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04659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Трехмерная модель 1" descr="Гитарный усилитель">
                <a:extLst>
                  <a:ext uri="{FF2B5EF4-FFF2-40B4-BE49-F238E27FC236}">
                    <a16:creationId xmlns:a16="http://schemas.microsoft.com/office/drawing/2014/main" id="{C56A77D5-B31E-4A19-9E81-C232CBC7A91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51657" y="4396673"/>
                <a:ext cx="3533085" cy="39711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7241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965E59-1C60-41D5-B3DB-C7F37795A548}"/>
              </a:ext>
            </a:extLst>
          </p:cNvPr>
          <p:cNvSpPr txBox="1"/>
          <p:nvPr/>
        </p:nvSpPr>
        <p:spPr>
          <a:xfrm>
            <a:off x="4707467" y="609600"/>
            <a:ext cx="3580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Трехмерная модель 1" descr="Гитарный усилитель">
                <a:extLst>
                  <a:ext uri="{FF2B5EF4-FFF2-40B4-BE49-F238E27FC236}">
                    <a16:creationId xmlns:a16="http://schemas.microsoft.com/office/drawing/2014/main" id="{C56A77D5-B31E-4A19-9E81-C232CBC7A91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8526597"/>
                  </p:ext>
                </p:extLst>
              </p:nvPr>
            </p:nvGraphicFramePr>
            <p:xfrm>
              <a:off x="8015490" y="2152938"/>
              <a:ext cx="4176510" cy="516829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176510" cy="5168294"/>
                    </a:xfrm>
                    <a:prstGeom prst="rect">
                      <a:avLst/>
                    </a:prstGeom>
                  </am3d:spPr>
                  <am3d:camera>
                    <am3d:pos x="0" y="0" z="660606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04659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6753" ay="-2285263" az="-2267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2702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Трехмерная модель 1" descr="Гитарный усилитель">
                <a:extLst>
                  <a:ext uri="{FF2B5EF4-FFF2-40B4-BE49-F238E27FC236}">
                    <a16:creationId xmlns:a16="http://schemas.microsoft.com/office/drawing/2014/main" id="{C56A77D5-B31E-4A19-9E81-C232CBC7A91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15490" y="2152938"/>
                <a:ext cx="4176510" cy="5168294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5643E15-0D84-4DAA-B969-94D815F78328}"/>
              </a:ext>
            </a:extLst>
          </p:cNvPr>
          <p:cNvSpPr txBox="1"/>
          <p:nvPr/>
        </p:nvSpPr>
        <p:spPr>
          <a:xfrm>
            <a:off x="740229" y="1553029"/>
            <a:ext cx="61976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Целью работы является анализ Музыкального магазина, проектирование и разработка информационной системы для Музыкального магазина</a:t>
            </a:r>
            <a:br>
              <a:rPr lang="ru-RU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  <a:br>
              <a:rPr lang="ru-RU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Проанализировать работу для Музыкального магазина.</a:t>
            </a:r>
            <a:br>
              <a:rPr lang="ru-RU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Спроектировать и разработать диаграммы. </a:t>
            </a:r>
          </a:p>
          <a:p>
            <a:r>
              <a:rPr lang="ru-RU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Спроектировать и разработать базу данных. </a:t>
            </a:r>
            <a:br>
              <a:rPr lang="ru-RU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Спроектировать и разработать информационную систему. </a:t>
            </a:r>
          </a:p>
          <a:p>
            <a:endParaRPr lang="ru-RU" sz="21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1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1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301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69746F-6EEE-4855-8C0A-EE34985CE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733" y="229658"/>
            <a:ext cx="4436533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Объект Исследования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3424F5-2934-4BBC-8413-E074B60C6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981" y="1555221"/>
            <a:ext cx="5742038" cy="4306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F046B82-C6A2-484E-B62D-31E74FF3D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150" y="1654704"/>
            <a:ext cx="7296150" cy="72961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694079F-B60A-41E5-A799-EC9A6E7CF2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1696" y="-3587665"/>
            <a:ext cx="7296150" cy="72961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BF418D8-31E1-48F1-894B-ED799BCF40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0683" y="996251"/>
            <a:ext cx="7903104" cy="790310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4DAA5BF-CBB2-4E79-A92D-238C635D8A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5736" y="-2504465"/>
            <a:ext cx="7001431" cy="700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18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69746F-6EEE-4855-8C0A-EE34985CE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733" y="229658"/>
            <a:ext cx="4436533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Объект Исследования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3424F5-2934-4BBC-8413-E074B60C6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981" y="1555221"/>
            <a:ext cx="5742038" cy="4306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F046B82-C6A2-484E-B62D-31E74FF3D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150" y="4120096"/>
            <a:ext cx="7296150" cy="72961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694079F-B60A-41E5-A799-EC9A6E7CF2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4266" y="-3176054"/>
            <a:ext cx="7296150" cy="72961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BF418D8-31E1-48F1-894B-ED799BCF40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95448" y="4120096"/>
            <a:ext cx="7903104" cy="790310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4DAA5BF-CBB2-4E79-A92D-238C635D8A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71479" y="-3965961"/>
            <a:ext cx="7001431" cy="700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056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59D21F-1D91-484A-8F5F-7637C08E5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069" y="1850002"/>
            <a:ext cx="2811861" cy="268933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4C03F07-F878-4D24-AAC6-1DF57BAF1C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450" y="2038091"/>
            <a:ext cx="4084900" cy="22479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4B4C20-91D0-4987-90D7-50021F373C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514" y="1784750"/>
            <a:ext cx="6976970" cy="27545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D48EEB9-ED7D-475F-BA1D-15646B79E2A0}"/>
              </a:ext>
            </a:extLst>
          </p:cNvPr>
          <p:cNvSpPr txBox="1"/>
          <p:nvPr/>
        </p:nvSpPr>
        <p:spPr>
          <a:xfrm>
            <a:off x="3342612" y="355600"/>
            <a:ext cx="6029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– Сценарии Диалога</a:t>
            </a:r>
          </a:p>
        </p:txBody>
      </p:sp>
    </p:spTree>
    <p:extLst>
      <p:ext uri="{BB962C8B-B14F-4D97-AF65-F5344CB8AC3E}">
        <p14:creationId xmlns:p14="http://schemas.microsoft.com/office/powerpoint/2010/main" val="2724991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59D21F-1D91-484A-8F5F-7637C08E5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069" y="2038091"/>
            <a:ext cx="2811861" cy="22479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4C03F07-F878-4D24-AAC6-1DF57BAF1C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450" y="2038091"/>
            <a:ext cx="4084900" cy="22479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4B4C20-91D0-4987-90D7-50021F373C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44065">
            <a:off x="12373814" y="2597550"/>
            <a:ext cx="6976970" cy="27545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D48EEB9-ED7D-475F-BA1D-15646B79E2A0}"/>
              </a:ext>
            </a:extLst>
          </p:cNvPr>
          <p:cNvSpPr txBox="1"/>
          <p:nvPr/>
        </p:nvSpPr>
        <p:spPr>
          <a:xfrm>
            <a:off x="4690069" y="222977"/>
            <a:ext cx="3350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</a:t>
            </a:r>
            <a:r>
              <a:rPr lang="en-CA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IDF0</a:t>
            </a: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596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246</Words>
  <Application>Microsoft Office PowerPoint</Application>
  <PresentationFormat>Широкоэкранный</PresentationFormat>
  <Paragraphs>44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ДЕПАРТАМЕНТ ОБРАЗОВАНИЯ И НАУКИ ГОРОДА МОСКВЫ ГОСУДАРСТВЕННОЕ БЮДЖЕТНОЕ ПРОФЕССИОНАЛЬНОЕ  ОБРАЗОВАТЕЛЬНОЕ УЧРЕЖДЕНИЕ ГОРОДА МОСКВЫ «Технологический колледж №34» </vt:lpstr>
      <vt:lpstr>Презентация PowerPoint</vt:lpstr>
      <vt:lpstr>Презентация PowerPoint</vt:lpstr>
      <vt:lpstr>Презентация PowerPoint</vt:lpstr>
      <vt:lpstr>Презентация PowerPoint</vt:lpstr>
      <vt:lpstr>Объект Исследования</vt:lpstr>
      <vt:lpstr>Объект Исследования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Gorbi</dc:creator>
  <cp:lastModifiedBy>Gorbi</cp:lastModifiedBy>
  <cp:revision>10</cp:revision>
  <dcterms:created xsi:type="dcterms:W3CDTF">2023-10-14T21:16:15Z</dcterms:created>
  <dcterms:modified xsi:type="dcterms:W3CDTF">2023-11-15T22:00:50Z</dcterms:modified>
</cp:coreProperties>
</file>

<file path=docProps/thumbnail.jpeg>
</file>